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65" r:id="rId4"/>
    <p:sldId id="258" r:id="rId5"/>
    <p:sldId id="266" r:id="rId6"/>
    <p:sldId id="269" r:id="rId7"/>
    <p:sldId id="267" r:id="rId8"/>
    <p:sldId id="261" r:id="rId9"/>
    <p:sldId id="262" r:id="rId10"/>
    <p:sldId id="260" r:id="rId11"/>
    <p:sldId id="263" r:id="rId12"/>
    <p:sldId id="264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04F7-6C05-40B6-9DB1-B617EA3DA0B1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32138-0432-4F7B-AEB0-D1680CB501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2596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04F7-6C05-40B6-9DB1-B617EA3DA0B1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32138-0432-4F7B-AEB0-D1680CB501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657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04F7-6C05-40B6-9DB1-B617EA3DA0B1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32138-0432-4F7B-AEB0-D1680CB501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0951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04F7-6C05-40B6-9DB1-B617EA3DA0B1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32138-0432-4F7B-AEB0-D1680CB501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1759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04F7-6C05-40B6-9DB1-B617EA3DA0B1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32138-0432-4F7B-AEB0-D1680CB501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2962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04F7-6C05-40B6-9DB1-B617EA3DA0B1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32138-0432-4F7B-AEB0-D1680CB501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199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04F7-6C05-40B6-9DB1-B617EA3DA0B1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32138-0432-4F7B-AEB0-D1680CB501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987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04F7-6C05-40B6-9DB1-B617EA3DA0B1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32138-0432-4F7B-AEB0-D1680CB501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904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04F7-6C05-40B6-9DB1-B617EA3DA0B1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32138-0432-4F7B-AEB0-D1680CB501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017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04F7-6C05-40B6-9DB1-B617EA3DA0B1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32138-0432-4F7B-AEB0-D1680CB501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5326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04F7-6C05-40B6-9DB1-B617EA3DA0B1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32138-0432-4F7B-AEB0-D1680CB501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844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204F7-6C05-40B6-9DB1-B617EA3DA0B1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32138-0432-4F7B-AEB0-D1680CB501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562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3" y="1054908"/>
            <a:ext cx="5890105" cy="410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766353" y="333375"/>
            <a:ext cx="10380617" cy="863600"/>
          </a:xfrm>
        </p:spPr>
        <p:txBody>
          <a:bodyPr>
            <a:normAutofit/>
          </a:bodyPr>
          <a:lstStyle/>
          <a:p>
            <a:r>
              <a:rPr lang="en-AU" sz="3600" b="1" dirty="0" smtClean="0"/>
              <a:t>Human Ancestors: </a:t>
            </a:r>
            <a:r>
              <a:rPr lang="en-AU" sz="3600" b="1" i="1" dirty="0" smtClean="0"/>
              <a:t>Homo </a:t>
            </a:r>
            <a:r>
              <a:rPr lang="en-AU" sz="3600" b="1" i="1" dirty="0" err="1" smtClean="0"/>
              <a:t>habilis</a:t>
            </a:r>
            <a:r>
              <a:rPr lang="en-AU" sz="3600" b="1" i="1" dirty="0" smtClean="0"/>
              <a:t>, Homo erectus</a:t>
            </a:r>
            <a:endParaRPr lang="en-AU" sz="3600" b="1" i="1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000375" y="5300663"/>
            <a:ext cx="6400800" cy="1223962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Habitat and Behaviour</a:t>
            </a:r>
          </a:p>
          <a:p>
            <a:r>
              <a:rPr lang="en-AU" dirty="0" smtClean="0"/>
              <a:t>Fossil Record</a:t>
            </a:r>
          </a:p>
          <a:p>
            <a:r>
              <a:rPr lang="en-AU" dirty="0" smtClean="0"/>
              <a:t>Anatomical Features</a:t>
            </a:r>
          </a:p>
          <a:p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5997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4000" y="113691"/>
            <a:ext cx="1008888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b="1" i="1" dirty="0" smtClean="0">
                <a:latin typeface="+mn-lt"/>
              </a:rPr>
              <a:t>Homo erectus</a:t>
            </a:r>
            <a:r>
              <a:rPr lang="en-AU" sz="3600" b="1" dirty="0" smtClean="0">
                <a:latin typeface="+mn-lt"/>
              </a:rPr>
              <a:t> – Anatomy</a:t>
            </a:r>
            <a:endParaRPr lang="en-AU" sz="3600" b="1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8666" y="842006"/>
            <a:ext cx="6417733" cy="5685794"/>
          </a:xfrm>
        </p:spPr>
        <p:txBody>
          <a:bodyPr>
            <a:normAutofit/>
          </a:bodyPr>
          <a:lstStyle/>
          <a:p>
            <a:r>
              <a:rPr lang="en-AU" sz="2000" dirty="0" smtClean="0"/>
              <a:t>Varied height 145-185 cm  (similar to humans)</a:t>
            </a:r>
          </a:p>
          <a:p>
            <a:r>
              <a:rPr lang="en-AU" sz="2000" dirty="0" smtClean="0"/>
              <a:t>Stocky body, thick bones</a:t>
            </a:r>
          </a:p>
          <a:p>
            <a:r>
              <a:rPr lang="en-AU" sz="2000" dirty="0" smtClean="0"/>
              <a:t>Cranial capacity 1050cc </a:t>
            </a:r>
          </a:p>
          <a:p>
            <a:pPr lvl="1"/>
            <a:r>
              <a:rPr lang="en-AU" sz="2000" dirty="0" smtClean="0"/>
              <a:t>Much larger than previous hominins</a:t>
            </a:r>
          </a:p>
          <a:p>
            <a:r>
              <a:rPr lang="en-AU" sz="2000" dirty="0" smtClean="0"/>
              <a:t>Low, sloping forehead</a:t>
            </a:r>
          </a:p>
          <a:p>
            <a:r>
              <a:rPr lang="en-AU" sz="2000" dirty="0" smtClean="0"/>
              <a:t>Defined brow ridges</a:t>
            </a:r>
          </a:p>
          <a:p>
            <a:r>
              <a:rPr lang="en-AU" sz="2000" dirty="0" smtClean="0"/>
              <a:t>Dental arcade increasingly parabolic, reduced molar size</a:t>
            </a:r>
          </a:p>
          <a:p>
            <a:r>
              <a:rPr lang="en-AU" sz="2000" dirty="0" smtClean="0"/>
              <a:t>Less </a:t>
            </a:r>
            <a:r>
              <a:rPr lang="en-AU" sz="2000" dirty="0" err="1" smtClean="0"/>
              <a:t>prognathism</a:t>
            </a:r>
            <a:endParaRPr lang="en-AU" sz="2000" dirty="0" smtClean="0"/>
          </a:p>
          <a:p>
            <a:r>
              <a:rPr lang="en-AU" sz="2000" dirty="0" smtClean="0"/>
              <a:t>Teeth very similar to modern humans – varied diet </a:t>
            </a:r>
            <a:endParaRPr lang="en-AU" sz="2000" dirty="0"/>
          </a:p>
        </p:txBody>
      </p:sp>
      <p:pic>
        <p:nvPicPr>
          <p:cNvPr id="7170" name="Picture 2" descr="A snapshot of our mysterious ancestor Homo erect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00134"/>
            <a:ext cx="6324600" cy="215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hree human-like species lived side-by-side in ancient Africa - BBC Ne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4" y="3361716"/>
            <a:ext cx="5331045" cy="299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869" y="113691"/>
            <a:ext cx="4819650" cy="32480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488668"/>
            <a:ext cx="11725275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 i="1" dirty="0" smtClean="0"/>
              <a:t>Learning Aim: Describe aspects of the anatomy of </a:t>
            </a:r>
            <a:r>
              <a:rPr lang="en-AU" i="1" dirty="0" err="1" smtClean="0"/>
              <a:t>H.erectus</a:t>
            </a:r>
            <a:r>
              <a:rPr lang="en-AU" i="1" dirty="0" smtClean="0"/>
              <a:t> and describe how this differs from earlier and later hominins.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5253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9" y="466725"/>
            <a:ext cx="8963025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488668"/>
            <a:ext cx="7400925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 i="1" dirty="0" smtClean="0"/>
              <a:t>Learning Aim: Describe migration patterns and distribution for Homo erectus.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340574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03" y="198438"/>
            <a:ext cx="5616624" cy="61125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49533" y="270933"/>
            <a:ext cx="4504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Migration patterns over time of </a:t>
            </a:r>
            <a:r>
              <a:rPr lang="en-AU" sz="2400" b="1" i="1" dirty="0" smtClean="0"/>
              <a:t>Homo </a:t>
            </a:r>
            <a:r>
              <a:rPr lang="en-AU" sz="2400" b="1" dirty="0" smtClean="0"/>
              <a:t>species</a:t>
            </a:r>
            <a:endParaRPr lang="en-AU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7400925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 i="1" dirty="0" smtClean="0"/>
              <a:t>Learning Aim: Describe migration patterns and distribution for Homo erectus.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389121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6" y="207774"/>
            <a:ext cx="9564460" cy="64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020724"/>
              </p:ext>
            </p:extLst>
          </p:nvPr>
        </p:nvGraphicFramePr>
        <p:xfrm>
          <a:off x="165463" y="75232"/>
          <a:ext cx="11739154" cy="6665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4297">
                  <a:extLst>
                    <a:ext uri="{9D8B030D-6E8A-4147-A177-3AD203B41FA5}">
                      <a16:colId xmlns:a16="http://schemas.microsoft.com/office/drawing/2014/main" val="3955304084"/>
                    </a:ext>
                  </a:extLst>
                </a:gridCol>
                <a:gridCol w="6204857">
                  <a:extLst>
                    <a:ext uri="{9D8B030D-6E8A-4147-A177-3AD203B41FA5}">
                      <a16:colId xmlns:a16="http://schemas.microsoft.com/office/drawing/2014/main" val="2642575247"/>
                    </a:ext>
                  </a:extLst>
                </a:gridCol>
              </a:tblGrid>
              <a:tr h="496479">
                <a:tc>
                  <a:txBody>
                    <a:bodyPr/>
                    <a:lstStyle/>
                    <a:p>
                      <a:r>
                        <a:rPr lang="en-AU" dirty="0" smtClean="0"/>
                        <a:t>Date: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Huma</a:t>
                      </a:r>
                      <a:r>
                        <a:rPr lang="en-AU" baseline="0" dirty="0" smtClean="0"/>
                        <a:t>n Biology Year 12 ATAR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5727"/>
                  </a:ext>
                </a:extLst>
              </a:tr>
              <a:tr h="3605490">
                <a:tc rowSpan="2">
                  <a:txBody>
                    <a:bodyPr/>
                    <a:lstStyle/>
                    <a:p>
                      <a:r>
                        <a:rPr lang="en-AU" sz="1600" b="1" dirty="0" smtClean="0"/>
                        <a:t>Do</a:t>
                      </a:r>
                      <a:r>
                        <a:rPr lang="en-AU" sz="1600" b="1" baseline="0" dirty="0" smtClean="0"/>
                        <a:t> Now</a:t>
                      </a:r>
                    </a:p>
                    <a:p>
                      <a:endParaRPr lang="en-AU" sz="1600" b="0" baseline="0" dirty="0" smtClean="0"/>
                    </a:p>
                    <a:p>
                      <a:r>
                        <a:rPr lang="en-AU" sz="1600" b="0" baseline="0" dirty="0" smtClean="0"/>
                        <a:t>Hand in review worksheet</a:t>
                      </a:r>
                    </a:p>
                    <a:p>
                      <a:endParaRPr lang="en-AU" sz="1600" b="0" baseline="0" dirty="0" smtClean="0"/>
                    </a:p>
                    <a:p>
                      <a:r>
                        <a:rPr lang="en-AU" sz="1600" b="1" dirty="0" smtClean="0"/>
                        <a:t>Lesson Agenda</a:t>
                      </a:r>
                    </a:p>
                    <a:p>
                      <a:r>
                        <a:rPr lang="en-AU" sz="1600" b="0" baseline="0" dirty="0" smtClean="0"/>
                        <a:t>1: Do Now</a:t>
                      </a:r>
                    </a:p>
                    <a:p>
                      <a:r>
                        <a:rPr lang="en-AU" sz="1600" b="0" baseline="0" dirty="0" smtClean="0"/>
                        <a:t>2: Human Ancestors – </a:t>
                      </a:r>
                      <a:r>
                        <a:rPr lang="en-AU" sz="1600" b="0" i="1" baseline="0" dirty="0" smtClean="0"/>
                        <a:t>Homo </a:t>
                      </a:r>
                      <a:r>
                        <a:rPr lang="en-AU" sz="1600" b="0" i="1" baseline="0" dirty="0" err="1" smtClean="0"/>
                        <a:t>habilis</a:t>
                      </a:r>
                      <a:r>
                        <a:rPr lang="en-AU" sz="1600" b="0" i="1" baseline="0" dirty="0" smtClean="0"/>
                        <a:t>, Homo erectus</a:t>
                      </a:r>
                    </a:p>
                    <a:p>
                      <a:r>
                        <a:rPr lang="en-AU" sz="1600" b="0" i="0" baseline="0" dirty="0" smtClean="0"/>
                        <a:t>3: Lesson summary and windup</a:t>
                      </a:r>
                    </a:p>
                    <a:p>
                      <a:endParaRPr lang="en-AU" sz="1600" b="0" i="0" baseline="0" dirty="0" smtClean="0"/>
                    </a:p>
                    <a:p>
                      <a:r>
                        <a:rPr lang="en-AU" sz="1600" b="1" i="0" baseline="0" dirty="0" smtClean="0"/>
                        <a:t>Suggested Study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AU" sz="1600" b="0" i="0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i="0" baseline="0" dirty="0" smtClean="0"/>
                        <a:t>Read through today’s notes and textbook section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AU" sz="1600" b="0" i="0" baseline="0" dirty="0" smtClean="0"/>
                        <a:t>Complete review worksheet, then mark and correct using the answer key on Connect (compulsory).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AU" sz="1600" b="0" i="0" baseline="0" dirty="0" smtClean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i="0" baseline="0" dirty="0" smtClean="0"/>
                        <a:t>NEXT LESSON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AU" sz="1600" b="0" i="0" baseline="0" dirty="0" smtClean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0" i="1" baseline="0" dirty="0" smtClean="0"/>
                        <a:t>Homo </a:t>
                      </a:r>
                      <a:r>
                        <a:rPr lang="en-AU" sz="1600" b="0" i="1" baseline="0" dirty="0" err="1" smtClean="0"/>
                        <a:t>heidelbergensis</a:t>
                      </a:r>
                      <a:endParaRPr lang="en-AU" sz="1600" b="0" i="1" baseline="0" dirty="0" smtClean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0" i="1" baseline="0" dirty="0" smtClean="0"/>
                        <a:t>Homo </a:t>
                      </a:r>
                      <a:r>
                        <a:rPr lang="en-AU" sz="1600" b="0" i="1" baseline="0" dirty="0" err="1" smtClean="0"/>
                        <a:t>neanderthalensis</a:t>
                      </a:r>
                      <a:endParaRPr lang="en-AU" sz="1600" b="0" i="1" baseline="0" dirty="0" smtClean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0" i="1" baseline="0" dirty="0" smtClean="0"/>
                        <a:t>Homo sapiens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 smtClean="0"/>
                        <a:t>Learning</a:t>
                      </a:r>
                      <a:r>
                        <a:rPr lang="en-AU" sz="1600" b="1" baseline="0" dirty="0" smtClean="0"/>
                        <a:t> Aims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Describe the habitat, lifestyle, time of existence and location of </a:t>
                      </a:r>
                      <a:r>
                        <a:rPr lang="en-AU" sz="1600" b="0" i="1" baseline="0" dirty="0" smtClean="0"/>
                        <a:t>Homo </a:t>
                      </a:r>
                      <a:r>
                        <a:rPr lang="en-AU" sz="1600" b="0" i="1" baseline="0" dirty="0" err="1" smtClean="0"/>
                        <a:t>habilis</a:t>
                      </a:r>
                      <a:endParaRPr lang="en-AU" sz="1600" b="0" i="0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i="0" baseline="0" dirty="0" smtClean="0"/>
                        <a:t>Describe the location of major fossil finds for </a:t>
                      </a:r>
                      <a:r>
                        <a:rPr lang="en-AU" sz="1600" b="0" i="1" baseline="0" dirty="0" smtClean="0"/>
                        <a:t>H. </a:t>
                      </a:r>
                      <a:r>
                        <a:rPr lang="en-AU" sz="1600" b="0" i="1" baseline="0" dirty="0" err="1" smtClean="0"/>
                        <a:t>habilis</a:t>
                      </a:r>
                      <a:endParaRPr lang="en-AU" sz="1600" b="0" i="1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i="0" baseline="0" dirty="0" smtClean="0"/>
                        <a:t>Describe anatomical features of </a:t>
                      </a:r>
                      <a:r>
                        <a:rPr lang="en-AU" sz="1600" b="0" i="1" baseline="0" dirty="0" smtClean="0"/>
                        <a:t>H. </a:t>
                      </a:r>
                      <a:r>
                        <a:rPr lang="en-AU" sz="1600" b="0" i="1" baseline="0" dirty="0" err="1" smtClean="0"/>
                        <a:t>habilis</a:t>
                      </a:r>
                      <a:endParaRPr lang="en-AU" sz="1600" b="0" i="1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i="0" baseline="0" dirty="0" smtClean="0"/>
                        <a:t>Describe habitat, lifestyle, time of existence and locations of </a:t>
                      </a:r>
                      <a:r>
                        <a:rPr lang="en-AU" sz="1600" b="0" i="1" baseline="0" dirty="0" smtClean="0"/>
                        <a:t>Homo erectus</a:t>
                      </a:r>
                      <a:endParaRPr lang="en-AU" sz="1600" b="0" i="0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i="0" baseline="0" dirty="0" smtClean="0"/>
                        <a:t>Briefly outline the fossil record of </a:t>
                      </a:r>
                      <a:r>
                        <a:rPr lang="en-AU" sz="1600" b="0" i="1" baseline="0" dirty="0" err="1" smtClean="0"/>
                        <a:t>H.erectus</a:t>
                      </a:r>
                      <a:endParaRPr lang="en-AU" sz="1600" b="0" i="0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i="0" baseline="0" dirty="0" smtClean="0"/>
                        <a:t>Describe aspects of the anatomy of </a:t>
                      </a:r>
                      <a:r>
                        <a:rPr lang="en-AU" sz="1600" b="0" i="1" baseline="0" dirty="0" err="1" smtClean="0"/>
                        <a:t>H.erectus</a:t>
                      </a:r>
                      <a:r>
                        <a:rPr lang="en-AU" sz="1600" b="0" i="0" baseline="0" dirty="0" smtClean="0"/>
                        <a:t> and how this differs from earlier and later hominins.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i="0" baseline="0" dirty="0" smtClean="0"/>
                        <a:t>Describe major migration patterns for </a:t>
                      </a:r>
                      <a:r>
                        <a:rPr lang="en-AU" sz="1600" b="0" i="1" baseline="0" dirty="0" err="1" smtClean="0"/>
                        <a:t>H.erectus</a:t>
                      </a:r>
                      <a:endParaRPr lang="en-AU" sz="1600" b="0" i="1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AU" sz="16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345155"/>
                  </a:ext>
                </a:extLst>
              </a:tr>
              <a:tr h="2563232">
                <a:tc vMerge="1">
                  <a:txBody>
                    <a:bodyPr/>
                    <a:lstStyle/>
                    <a:p>
                      <a:endParaRPr lang="en-AU" b="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 smtClean="0"/>
                        <a:t>Key Vocabulary</a:t>
                      </a:r>
                    </a:p>
                    <a:p>
                      <a:endParaRPr lang="en-AU" sz="1600" b="1" dirty="0" smtClean="0"/>
                    </a:p>
                    <a:p>
                      <a:r>
                        <a:rPr lang="en-AU" sz="1600" b="0" i="0" dirty="0" err="1" smtClean="0"/>
                        <a:t>Oldowan</a:t>
                      </a:r>
                      <a:endParaRPr lang="en-AU" sz="1600" b="0" i="0" dirty="0" smtClean="0"/>
                    </a:p>
                    <a:p>
                      <a:r>
                        <a:rPr lang="en-AU" sz="1600" b="0" i="0" dirty="0" smtClean="0"/>
                        <a:t>Acheulean</a:t>
                      </a:r>
                    </a:p>
                    <a:p>
                      <a:r>
                        <a:rPr lang="en-AU" sz="1600" b="0" i="1" dirty="0" smtClean="0"/>
                        <a:t>Homo</a:t>
                      </a:r>
                      <a:endParaRPr lang="en-AU" sz="1600" b="0" i="0" dirty="0" smtClean="0"/>
                    </a:p>
                    <a:p>
                      <a:endParaRPr lang="en-AU" sz="1600" b="0" i="1" dirty="0" smtClean="0"/>
                    </a:p>
                    <a:p>
                      <a:endParaRPr lang="en-AU" sz="1600" b="0" i="0" dirty="0" smtClean="0"/>
                    </a:p>
                    <a:p>
                      <a:endParaRPr lang="en-AU" sz="1600" b="0" i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135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69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5056" y="980893"/>
            <a:ext cx="6825343" cy="5585370"/>
          </a:xfrm>
        </p:spPr>
        <p:txBody>
          <a:bodyPr>
            <a:noAutofit/>
          </a:bodyPr>
          <a:lstStyle/>
          <a:p>
            <a:r>
              <a:rPr lang="en-AU" sz="2000" dirty="0" smtClean="0"/>
              <a:t>Likely to have evolved from </a:t>
            </a:r>
            <a:r>
              <a:rPr lang="en-AU" sz="2000" i="1" dirty="0" smtClean="0"/>
              <a:t>Australopithecus.</a:t>
            </a:r>
          </a:p>
          <a:p>
            <a:r>
              <a:rPr lang="en-AU" sz="2000" dirty="0" smtClean="0"/>
              <a:t>Lived 2.4 million to 1.4 million years ago in East Africa.</a:t>
            </a:r>
          </a:p>
          <a:p>
            <a:r>
              <a:rPr lang="en-AU" sz="2000" dirty="0" smtClean="0"/>
              <a:t>May have been a direct ancestor of humans, or on a different “branch” of the evolutionary tree.</a:t>
            </a:r>
          </a:p>
          <a:p>
            <a:r>
              <a:rPr lang="en-AU" sz="2000" dirty="0" smtClean="0"/>
              <a:t>Bipedal</a:t>
            </a:r>
          </a:p>
          <a:p>
            <a:r>
              <a:rPr lang="en-AU" sz="2000" dirty="0" smtClean="0"/>
              <a:t>Lived in family groups.</a:t>
            </a:r>
          </a:p>
          <a:p>
            <a:r>
              <a:rPr lang="en-AU" sz="2000" dirty="0" smtClean="0"/>
              <a:t>Probably spent daylight hours on the ground, may have slept in trees for safety.</a:t>
            </a:r>
          </a:p>
          <a:p>
            <a:r>
              <a:rPr lang="en-AU" sz="2000" dirty="0" smtClean="0"/>
              <a:t>Crafted stone tools “</a:t>
            </a:r>
            <a:r>
              <a:rPr lang="en-AU" sz="2000" dirty="0" err="1" smtClean="0"/>
              <a:t>Oldowan</a:t>
            </a:r>
            <a:r>
              <a:rPr lang="en-AU" sz="2000" dirty="0" smtClean="0"/>
              <a:t> choppers” – may have been the first to do so.</a:t>
            </a:r>
          </a:p>
          <a:p>
            <a:r>
              <a:rPr lang="en-AU" sz="2000" dirty="0" smtClean="0"/>
              <a:t>Evidence of animal bones being chopped up to get to marrow.</a:t>
            </a:r>
          </a:p>
          <a:p>
            <a:r>
              <a:rPr lang="en-AU" sz="2000" dirty="0" smtClean="0"/>
              <a:t>Tooth enamel studies suggest varied diet including meat.</a:t>
            </a:r>
          </a:p>
          <a:p>
            <a:pPr marL="0" indent="0">
              <a:buNone/>
            </a:pPr>
            <a:endParaRPr lang="en-AU" sz="2000" dirty="0" smtClean="0"/>
          </a:p>
          <a:p>
            <a:endParaRPr lang="en-AU" sz="20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3212" y="130624"/>
            <a:ext cx="1008888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b="1" i="1" dirty="0" smtClean="0">
                <a:latin typeface="+mn-lt"/>
              </a:rPr>
              <a:t>Homo </a:t>
            </a:r>
            <a:r>
              <a:rPr lang="en-AU" sz="3600" b="1" i="1" dirty="0" err="1" smtClean="0">
                <a:latin typeface="+mn-lt"/>
              </a:rPr>
              <a:t>habilis</a:t>
            </a:r>
            <a:r>
              <a:rPr lang="en-AU" sz="3600" b="1" dirty="0" smtClean="0">
                <a:latin typeface="+mn-lt"/>
              </a:rPr>
              <a:t>: “Handy Man” – Overview</a:t>
            </a:r>
            <a:endParaRPr lang="en-AU" sz="3600" b="1" dirty="0">
              <a:latin typeface="+mn-lt"/>
            </a:endParaRPr>
          </a:p>
        </p:txBody>
      </p:sp>
      <p:pic>
        <p:nvPicPr>
          <p:cNvPr id="1026" name="Picture 2" descr="Early man was earlier than we thought — by half a million years | News |  The Sunday Tim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399" y="769226"/>
            <a:ext cx="5127625" cy="341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025" y="4275102"/>
            <a:ext cx="3609975" cy="2291161"/>
          </a:xfrm>
          <a:prstGeom prst="rect">
            <a:avLst/>
          </a:prstGeom>
        </p:spPr>
      </p:pic>
      <p:pic>
        <p:nvPicPr>
          <p:cNvPr id="1032" name="Picture 8" descr="FINEST STONE AGE OLDOWAN PEBBLE CHOPPER AXE AFRICA *PB146 - TIME VAULT  GALLER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994" y="4951922"/>
            <a:ext cx="1649031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13212" y="6064111"/>
            <a:ext cx="6344738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 i="1" dirty="0" smtClean="0"/>
              <a:t>Learning Aim: Describe </a:t>
            </a:r>
            <a:r>
              <a:rPr lang="en-AU" i="1" dirty="0"/>
              <a:t>the habitat, lifestyle, time of existence and </a:t>
            </a:r>
            <a:r>
              <a:rPr lang="en-AU" i="1" dirty="0" smtClean="0"/>
              <a:t>distribution </a:t>
            </a:r>
            <a:r>
              <a:rPr lang="en-AU" i="1" dirty="0"/>
              <a:t>of Homo </a:t>
            </a:r>
            <a:r>
              <a:rPr lang="en-AU" i="1" dirty="0" err="1"/>
              <a:t>habilis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401716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024467"/>
            <a:ext cx="6493933" cy="5393266"/>
          </a:xfrm>
        </p:spPr>
        <p:txBody>
          <a:bodyPr>
            <a:normAutofit/>
          </a:bodyPr>
          <a:lstStyle/>
          <a:p>
            <a:r>
              <a:rPr lang="en-AU" sz="2400" dirty="0" smtClean="0"/>
              <a:t>First find in 1964 </a:t>
            </a:r>
            <a:r>
              <a:rPr lang="en-AU" sz="2400" dirty="0"/>
              <a:t>– Dr Louis Leakey and team</a:t>
            </a:r>
          </a:p>
          <a:p>
            <a:pPr lvl="1"/>
            <a:r>
              <a:rPr lang="en-AU" sz="2000" dirty="0"/>
              <a:t>Found jaw, two cranial fragments and other remains </a:t>
            </a:r>
          </a:p>
          <a:p>
            <a:pPr lvl="1"/>
            <a:r>
              <a:rPr lang="en-AU" sz="2000" dirty="0"/>
              <a:t>Olduvai Gorge – east Africa</a:t>
            </a:r>
          </a:p>
          <a:p>
            <a:pPr lvl="1"/>
            <a:r>
              <a:rPr lang="en-AU" sz="2000" dirty="0"/>
              <a:t>Dated at 1.75 million years BP</a:t>
            </a:r>
          </a:p>
          <a:p>
            <a:pPr lvl="1"/>
            <a:r>
              <a:rPr lang="en-AU" sz="2000" dirty="0"/>
              <a:t>Named </a:t>
            </a:r>
            <a:r>
              <a:rPr lang="en-AU" sz="2000" i="1" dirty="0"/>
              <a:t>“Homo </a:t>
            </a:r>
            <a:r>
              <a:rPr lang="en-AU" sz="2000" i="1" dirty="0" err="1"/>
              <a:t>habilis</a:t>
            </a:r>
            <a:r>
              <a:rPr lang="en-AU" sz="2000" i="1" dirty="0"/>
              <a:t>”</a:t>
            </a:r>
            <a:r>
              <a:rPr lang="en-AU" sz="2000" dirty="0"/>
              <a:t> – “handy man” – tool making</a:t>
            </a:r>
          </a:p>
          <a:p>
            <a:pPr lvl="1"/>
            <a:r>
              <a:rPr lang="en-AU" sz="2000" dirty="0"/>
              <a:t>Larger brain and smaller teeth than </a:t>
            </a:r>
            <a:r>
              <a:rPr lang="en-AU" sz="2000" i="1" dirty="0"/>
              <a:t>Australopithecus</a:t>
            </a:r>
            <a:r>
              <a:rPr lang="en-AU" sz="2000" dirty="0"/>
              <a:t>, </a:t>
            </a:r>
            <a:r>
              <a:rPr lang="en-AU" sz="2000" dirty="0" smtClean="0"/>
              <a:t>with slightly more erect posture.</a:t>
            </a:r>
          </a:p>
          <a:p>
            <a:r>
              <a:rPr lang="en-AU" sz="2400" dirty="0" smtClean="0"/>
              <a:t>Further finds since then</a:t>
            </a:r>
            <a:endParaRPr lang="en-AU" sz="2400" dirty="0"/>
          </a:p>
          <a:p>
            <a:r>
              <a:rPr lang="en-AU" sz="2400" dirty="0" smtClean="0"/>
              <a:t>Can be hard </a:t>
            </a:r>
            <a:r>
              <a:rPr lang="en-AU" sz="2400" dirty="0"/>
              <a:t>to classify between </a:t>
            </a:r>
            <a:r>
              <a:rPr lang="en-AU" sz="2400" i="1" dirty="0"/>
              <a:t>H. </a:t>
            </a:r>
            <a:r>
              <a:rPr lang="en-AU" sz="2400" i="1" dirty="0" err="1"/>
              <a:t>habilis</a:t>
            </a:r>
            <a:r>
              <a:rPr lang="en-AU" sz="2400" i="1" dirty="0"/>
              <a:t> and H. erectus </a:t>
            </a:r>
            <a:endParaRPr lang="en-AU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3212" y="130624"/>
            <a:ext cx="10088880" cy="706090"/>
          </a:xfrm>
        </p:spPr>
        <p:txBody>
          <a:bodyPr>
            <a:normAutofit/>
          </a:bodyPr>
          <a:lstStyle/>
          <a:p>
            <a:r>
              <a:rPr lang="en-AU" sz="3600" b="1" i="1" dirty="0" smtClean="0">
                <a:latin typeface="+mn-lt"/>
              </a:rPr>
              <a:t>Homo </a:t>
            </a:r>
            <a:r>
              <a:rPr lang="en-AU" sz="3600" b="1" i="1" dirty="0" err="1" smtClean="0">
                <a:latin typeface="+mn-lt"/>
              </a:rPr>
              <a:t>habilis</a:t>
            </a:r>
            <a:r>
              <a:rPr lang="en-AU" sz="3600" b="1" dirty="0" smtClean="0">
                <a:latin typeface="+mn-lt"/>
              </a:rPr>
              <a:t> – Fossil Record</a:t>
            </a:r>
            <a:endParaRPr lang="en-AU" sz="36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732" y="4297892"/>
            <a:ext cx="2007800" cy="2007800"/>
          </a:xfrm>
          <a:prstGeom prst="rect">
            <a:avLst/>
          </a:prstGeom>
        </p:spPr>
      </p:pic>
      <p:pic>
        <p:nvPicPr>
          <p:cNvPr id="2056" name="Picture 8" descr="Where Is The Olduvai Gorge Located And Why Is It Important? - WorldAtl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532" y="2988142"/>
            <a:ext cx="4730215" cy="276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ncore Olduvai. (Paleoanthropology) - Document - Gale OneFile: Health and  Medic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300" y="0"/>
            <a:ext cx="3053049" cy="329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6488668"/>
            <a:ext cx="6968067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 i="1" dirty="0" smtClean="0"/>
              <a:t>Learning Aim: Describe </a:t>
            </a:r>
            <a:r>
              <a:rPr lang="en-AU" i="1" dirty="0"/>
              <a:t>the </a:t>
            </a:r>
            <a:r>
              <a:rPr lang="en-AU" i="1" dirty="0" smtClean="0"/>
              <a:t>location of major fossil finds for Homo </a:t>
            </a:r>
            <a:r>
              <a:rPr lang="en-AU" i="1" dirty="0" err="1" smtClean="0"/>
              <a:t>habilis</a:t>
            </a:r>
            <a:r>
              <a:rPr lang="en-AU" i="1" dirty="0" smtClean="0"/>
              <a:t>.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1069465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133" y="1052736"/>
            <a:ext cx="10213363" cy="5472608"/>
          </a:xfrm>
        </p:spPr>
        <p:txBody>
          <a:bodyPr>
            <a:normAutofit/>
          </a:bodyPr>
          <a:lstStyle/>
          <a:p>
            <a:r>
              <a:rPr lang="en-AU" sz="2400" dirty="0" smtClean="0"/>
              <a:t>Height – females 110cm, males 130cm</a:t>
            </a:r>
          </a:p>
          <a:p>
            <a:r>
              <a:rPr lang="en-AU" sz="2400" dirty="0" smtClean="0"/>
              <a:t>Cranial capacity around 610cc.</a:t>
            </a:r>
          </a:p>
          <a:p>
            <a:r>
              <a:rPr lang="en-AU" sz="2400" dirty="0" smtClean="0"/>
              <a:t>Rounder skull</a:t>
            </a:r>
          </a:p>
          <a:p>
            <a:r>
              <a:rPr lang="en-AU" sz="2400" dirty="0" smtClean="0"/>
              <a:t>Small brow ridge</a:t>
            </a:r>
          </a:p>
          <a:p>
            <a:r>
              <a:rPr lang="en-AU" sz="2400" dirty="0" smtClean="0"/>
              <a:t>Central foramen magnum</a:t>
            </a:r>
          </a:p>
          <a:p>
            <a:r>
              <a:rPr lang="en-AU" sz="2400" dirty="0" smtClean="0"/>
              <a:t>Moderate </a:t>
            </a:r>
            <a:r>
              <a:rPr lang="en-AU" sz="2400" dirty="0" err="1" smtClean="0"/>
              <a:t>prognathism</a:t>
            </a:r>
            <a:r>
              <a:rPr lang="en-AU" sz="2400" dirty="0" smtClean="0"/>
              <a:t> </a:t>
            </a:r>
          </a:p>
          <a:p>
            <a:pPr lvl="1"/>
            <a:r>
              <a:rPr lang="en-AU" sz="2000" dirty="0" smtClean="0"/>
              <a:t>Less jutting than </a:t>
            </a:r>
            <a:r>
              <a:rPr lang="en-AU" sz="2000" i="1" dirty="0" smtClean="0"/>
              <a:t>Australopithecus, </a:t>
            </a:r>
            <a:r>
              <a:rPr lang="en-AU" sz="2000" dirty="0" smtClean="0"/>
              <a:t>more than later humans</a:t>
            </a:r>
            <a:endParaRPr lang="en-AU" sz="2400" dirty="0" smtClean="0"/>
          </a:p>
          <a:p>
            <a:r>
              <a:rPr lang="en-AU" sz="2400" dirty="0" smtClean="0"/>
              <a:t>Increasingly parabolic dental arcade</a:t>
            </a:r>
          </a:p>
          <a:p>
            <a:r>
              <a:rPr lang="en-AU" sz="2400" dirty="0" smtClean="0"/>
              <a:t>Curved finger bones – powerful grip</a:t>
            </a:r>
          </a:p>
          <a:p>
            <a:r>
              <a:rPr lang="en-AU" sz="2400" dirty="0" smtClean="0"/>
              <a:t>Able to form precision grip</a:t>
            </a:r>
          </a:p>
          <a:p>
            <a:r>
              <a:rPr lang="en-AU" sz="2400" dirty="0" smtClean="0"/>
              <a:t>Fossils of feet show structure similar to modern humans</a:t>
            </a:r>
            <a:endParaRPr lang="en-AU" sz="2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3212" y="130624"/>
            <a:ext cx="10088880" cy="706090"/>
          </a:xfrm>
        </p:spPr>
        <p:txBody>
          <a:bodyPr>
            <a:normAutofit/>
          </a:bodyPr>
          <a:lstStyle/>
          <a:p>
            <a:r>
              <a:rPr lang="en-AU" sz="3600" b="1" i="1" dirty="0" smtClean="0">
                <a:latin typeface="+mn-lt"/>
              </a:rPr>
              <a:t>Homo </a:t>
            </a:r>
            <a:r>
              <a:rPr lang="en-AU" sz="3600" b="1" i="1" dirty="0" err="1" smtClean="0">
                <a:latin typeface="+mn-lt"/>
              </a:rPr>
              <a:t>habilis</a:t>
            </a:r>
            <a:r>
              <a:rPr lang="en-AU" sz="3600" b="1" dirty="0" smtClean="0">
                <a:latin typeface="+mn-lt"/>
              </a:rPr>
              <a:t> – Anatomy</a:t>
            </a:r>
            <a:endParaRPr lang="en-AU" sz="3600" b="1" dirty="0">
              <a:latin typeface="+mn-lt"/>
            </a:endParaRPr>
          </a:p>
        </p:txBody>
      </p:sp>
      <p:pic>
        <p:nvPicPr>
          <p:cNvPr id="4" name="Picture 2" descr="https://media.australian.museum/media/dd/images/Some_image.width-1600.a093239.jpg?_ga=2.13509559.120656801.1630112787-452526331.1629889755&amp;_gl=1*9m37lk*_ga*NDUyNTI2MzMxLjE2Mjk4ODk3NTU.*_ga_PZ3L84LQDF*MTYzMDExMjc4Ny4yLjAuMTYzMDExMjc4Ny42MA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036" y="483669"/>
            <a:ext cx="3028287" cy="250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media.australian.museum/media/dd/images/Some_image.width-1600.99f3274.jpg?_ga=2.72630803.120656801.1630112787-452526331.1629889755&amp;_gl=1*1511abe*_ga*NDUyNTI2MzMxLjE2Mjk4ODk3NTU.*_ga_PZ3L84LQDF*MTYzMDExMjc4Ny4yLjAuMTYzMDExMjc4Ny42MA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798" y="4779703"/>
            <a:ext cx="3119395" cy="207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media.australian.museum/media/dd/images/Some_image.width-1600.23d765a.jpg?_ga=2.39078435.120656801.1630112787-452526331.1629889755&amp;_gl=1*1hq6csn*_ga*NDUyNTI2MzMxLjE2Mjk4ODk3NTU.*_ga_PZ3L84LQDF*MTYzMDExMjc4Ny4yLjAuMTYzMDExMjc4Ny42MA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837" y="3427937"/>
            <a:ext cx="2467249" cy="164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88668"/>
            <a:ext cx="6968067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 i="1" dirty="0" smtClean="0"/>
              <a:t>Learning Aim: Describe anatomical features of Homo </a:t>
            </a:r>
            <a:r>
              <a:rPr lang="en-AU" i="1" dirty="0" err="1" smtClean="0"/>
              <a:t>habilis</a:t>
            </a:r>
            <a:r>
              <a:rPr lang="en-AU" i="1" dirty="0" smtClean="0"/>
              <a:t>.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1557947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07547"/>
            <a:ext cx="9805852" cy="668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9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5056" y="980893"/>
            <a:ext cx="6503611" cy="5585370"/>
          </a:xfrm>
        </p:spPr>
        <p:txBody>
          <a:bodyPr>
            <a:noAutofit/>
          </a:bodyPr>
          <a:lstStyle/>
          <a:p>
            <a:r>
              <a:rPr lang="en-AU" sz="2000" dirty="0" smtClean="0"/>
              <a:t>Likely to have evolved from </a:t>
            </a:r>
            <a:r>
              <a:rPr lang="en-AU" sz="2000" i="1" dirty="0" smtClean="0"/>
              <a:t>Australopithecus.</a:t>
            </a:r>
          </a:p>
          <a:p>
            <a:r>
              <a:rPr lang="en-AU" sz="2000" dirty="0" smtClean="0"/>
              <a:t>Lived around 1.9 </a:t>
            </a:r>
            <a:r>
              <a:rPr lang="en-AU" sz="2000" dirty="0" err="1" smtClean="0"/>
              <a:t>mya</a:t>
            </a:r>
            <a:r>
              <a:rPr lang="en-AU" sz="2000" dirty="0" smtClean="0"/>
              <a:t> to 100 000 years before present.</a:t>
            </a:r>
          </a:p>
          <a:p>
            <a:pPr lvl="1"/>
            <a:r>
              <a:rPr lang="en-AU" sz="1600" dirty="0" smtClean="0"/>
              <a:t>Evidence of adaptation and evolution within the species in this time.</a:t>
            </a:r>
          </a:p>
          <a:p>
            <a:r>
              <a:rPr lang="en-AU" sz="2000" dirty="0" smtClean="0"/>
              <a:t>Likely to be a direct ancestor of humans.</a:t>
            </a:r>
          </a:p>
          <a:p>
            <a:r>
              <a:rPr lang="en-AU" sz="2000" dirty="0" smtClean="0"/>
              <a:t>Can be difficult to decide if fossils are </a:t>
            </a:r>
            <a:r>
              <a:rPr lang="en-AU" sz="2000" i="1" dirty="0" smtClean="0"/>
              <a:t>erectus</a:t>
            </a:r>
            <a:r>
              <a:rPr lang="en-AU" sz="2000" dirty="0" smtClean="0"/>
              <a:t> or </a:t>
            </a:r>
            <a:r>
              <a:rPr lang="en-AU" sz="2000" i="1" dirty="0" err="1" smtClean="0"/>
              <a:t>habilis</a:t>
            </a:r>
            <a:r>
              <a:rPr lang="en-AU" sz="2000" i="1" dirty="0" smtClean="0"/>
              <a:t>.</a:t>
            </a:r>
          </a:p>
          <a:p>
            <a:r>
              <a:rPr lang="en-AU" sz="2000" dirty="0" smtClean="0"/>
              <a:t>Originally evolved in East Africa but migrated into Asia. </a:t>
            </a:r>
          </a:p>
          <a:p>
            <a:r>
              <a:rPr lang="en-AU" sz="2000" dirty="0" smtClean="0"/>
              <a:t>African </a:t>
            </a:r>
            <a:r>
              <a:rPr lang="en-AU" sz="2000" i="1" dirty="0" smtClean="0"/>
              <a:t>Homo erectus</a:t>
            </a:r>
            <a:r>
              <a:rPr lang="en-AU" sz="2000" dirty="0" smtClean="0"/>
              <a:t> sometimes called </a:t>
            </a:r>
            <a:r>
              <a:rPr lang="en-AU" sz="2000" i="1" dirty="0" smtClean="0"/>
              <a:t>Homo </a:t>
            </a:r>
            <a:r>
              <a:rPr lang="en-AU" sz="2000" i="1" dirty="0" err="1" smtClean="0"/>
              <a:t>ergaster</a:t>
            </a:r>
            <a:r>
              <a:rPr lang="en-AU" sz="2000" i="1" dirty="0" smtClean="0"/>
              <a:t>.</a:t>
            </a:r>
          </a:p>
          <a:p>
            <a:r>
              <a:rPr lang="en-AU" sz="2000" dirty="0" smtClean="0"/>
              <a:t>Lived on ground, able to walk/run long distances</a:t>
            </a:r>
          </a:p>
          <a:p>
            <a:r>
              <a:rPr lang="en-AU" sz="2000" dirty="0" smtClean="0"/>
              <a:t>Evidence of fire use – hearths for cooking, warmth, and to deter predators</a:t>
            </a:r>
          </a:p>
          <a:p>
            <a:r>
              <a:rPr lang="en-AU" sz="2000" dirty="0" smtClean="0"/>
              <a:t>Made </a:t>
            </a:r>
            <a:r>
              <a:rPr lang="en-AU" sz="2000" i="1" dirty="0" smtClean="0"/>
              <a:t>Acheulian stone</a:t>
            </a:r>
            <a:r>
              <a:rPr lang="en-AU" sz="2000" dirty="0" smtClean="0"/>
              <a:t> tools.</a:t>
            </a:r>
          </a:p>
          <a:p>
            <a:endParaRPr lang="en-AU" sz="2000" dirty="0" smtClean="0"/>
          </a:p>
          <a:p>
            <a:endParaRPr lang="en-AU" sz="2000" dirty="0" smtClean="0"/>
          </a:p>
          <a:p>
            <a:endParaRPr lang="en-AU" sz="2000" dirty="0" smtClean="0"/>
          </a:p>
          <a:p>
            <a:endParaRPr lang="en-AU" sz="2000" dirty="0" smtClean="0"/>
          </a:p>
          <a:p>
            <a:endParaRPr lang="en-AU" sz="2000" dirty="0" smtClean="0"/>
          </a:p>
          <a:p>
            <a:endParaRPr lang="en-AU" sz="20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3212" y="130624"/>
            <a:ext cx="1008888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b="1" i="1" dirty="0" smtClean="0">
                <a:latin typeface="+mn-lt"/>
              </a:rPr>
              <a:t>Homo erectus</a:t>
            </a:r>
            <a:r>
              <a:rPr lang="en-AU" sz="3600" b="1" dirty="0" smtClean="0">
                <a:latin typeface="+mn-lt"/>
              </a:rPr>
              <a:t>: “Upright Man” – Overview</a:t>
            </a:r>
            <a:endParaRPr lang="en-AU" sz="3600" b="1" dirty="0">
              <a:latin typeface="+mn-lt"/>
            </a:endParaRPr>
          </a:p>
        </p:txBody>
      </p:sp>
      <p:pic>
        <p:nvPicPr>
          <p:cNvPr id="5122" name="Picture 2" descr="A diorama at the Nairobi National Museum portrays early hominids processing game with tools. But which of the ancestors of Homo sapiens was the first to butcher animals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667" y="683982"/>
            <a:ext cx="5293782" cy="289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cheulean Stone Too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3603806"/>
            <a:ext cx="31242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aleohistoria — Acheulean hand axe from Egypt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452796"/>
            <a:ext cx="2728302" cy="189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8668"/>
            <a:ext cx="906780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 i="1" dirty="0" smtClean="0"/>
              <a:t>Learning Aim: Describe the habitat, lifestyle, time of existence and distribution of Homo erectus.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336686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8" y="980728"/>
            <a:ext cx="7721600" cy="5688632"/>
          </a:xfrm>
        </p:spPr>
        <p:txBody>
          <a:bodyPr>
            <a:normAutofit/>
          </a:bodyPr>
          <a:lstStyle/>
          <a:p>
            <a:r>
              <a:rPr lang="en-AU" sz="2400" dirty="0"/>
              <a:t>First fossils discovered in late 1800s – </a:t>
            </a:r>
            <a:r>
              <a:rPr lang="en-AU" sz="2400" i="1" dirty="0"/>
              <a:t>“Java Man” - </a:t>
            </a:r>
            <a:r>
              <a:rPr lang="en-AU" sz="2400" dirty="0"/>
              <a:t>Dubois</a:t>
            </a:r>
          </a:p>
          <a:p>
            <a:r>
              <a:rPr lang="en-AU" sz="2400" dirty="0"/>
              <a:t>1927:  “</a:t>
            </a:r>
            <a:r>
              <a:rPr lang="en-AU" sz="2400" i="1" dirty="0"/>
              <a:t>Peking Man” – H. erectus – </a:t>
            </a:r>
            <a:r>
              <a:rPr lang="en-AU" sz="2400" dirty="0"/>
              <a:t>Dr Davidson Black</a:t>
            </a:r>
            <a:endParaRPr lang="en-AU" sz="2400" i="1" dirty="0"/>
          </a:p>
          <a:p>
            <a:pPr lvl="1"/>
            <a:r>
              <a:rPr lang="en-AU" sz="2000" dirty="0"/>
              <a:t>Found in limestone cave south of Beijing</a:t>
            </a:r>
          </a:p>
          <a:p>
            <a:pPr lvl="1"/>
            <a:r>
              <a:rPr lang="en-AU" sz="2000" dirty="0"/>
              <a:t>Brain larger, more modern features</a:t>
            </a:r>
          </a:p>
          <a:p>
            <a:pPr lvl="1"/>
            <a:r>
              <a:rPr lang="en-AU" sz="2000" dirty="0"/>
              <a:t>Dental arcade shorter and rounded</a:t>
            </a:r>
          </a:p>
          <a:p>
            <a:pPr lvl="1"/>
            <a:r>
              <a:rPr lang="en-AU" sz="2000" dirty="0"/>
              <a:t>Chin beginning to form, short, rounded jaw</a:t>
            </a:r>
          </a:p>
          <a:p>
            <a:pPr lvl="1"/>
            <a:r>
              <a:rPr lang="en-AU" sz="2000" dirty="0"/>
              <a:t>Teeth very similar to modern humans – similar diet</a:t>
            </a:r>
          </a:p>
          <a:p>
            <a:pPr lvl="1"/>
            <a:r>
              <a:rPr lang="en-AU" sz="2000" dirty="0"/>
              <a:t>Stone tools and hearth also found </a:t>
            </a:r>
          </a:p>
          <a:p>
            <a:pPr lvl="1"/>
            <a:r>
              <a:rPr lang="en-AU" sz="2000" dirty="0"/>
              <a:t>Age 500 000 years ago – more recent than Java Man</a:t>
            </a:r>
          </a:p>
          <a:p>
            <a:r>
              <a:rPr lang="en-AU" sz="2400" dirty="0"/>
              <a:t>Footprints found  in 2009</a:t>
            </a:r>
          </a:p>
          <a:p>
            <a:pPr lvl="1"/>
            <a:r>
              <a:rPr lang="en-AU" sz="2000" dirty="0"/>
              <a:t>At </a:t>
            </a:r>
            <a:r>
              <a:rPr lang="en-AU" sz="2000" dirty="0" err="1"/>
              <a:t>Ileret</a:t>
            </a:r>
            <a:r>
              <a:rPr lang="en-AU" sz="2000" dirty="0"/>
              <a:t> in Kenya</a:t>
            </a:r>
          </a:p>
          <a:p>
            <a:pPr lvl="1"/>
            <a:r>
              <a:rPr lang="en-AU" sz="2000" dirty="0"/>
              <a:t>1.5 million years </a:t>
            </a:r>
            <a:r>
              <a:rPr lang="en-AU" sz="2000" dirty="0" smtClean="0"/>
              <a:t>old</a:t>
            </a:r>
          </a:p>
          <a:p>
            <a:pPr lvl="1"/>
            <a:r>
              <a:rPr lang="en-AU" sz="2000" dirty="0" smtClean="0"/>
              <a:t>Indicate evolutionary origins in Africa</a:t>
            </a:r>
            <a:endParaRPr lang="en-AU" sz="2000" dirty="0"/>
          </a:p>
          <a:p>
            <a:pPr lvl="1"/>
            <a:r>
              <a:rPr lang="en-AU" sz="2000" dirty="0"/>
              <a:t>Human-like foot anatomy – big toe parallel, toes short, foot arch</a:t>
            </a:r>
          </a:p>
          <a:p>
            <a:pPr lvl="1"/>
            <a:r>
              <a:rPr lang="en-AU" sz="2000" i="1" dirty="0"/>
              <a:t>Homo </a:t>
            </a:r>
            <a:r>
              <a:rPr lang="en-AU" sz="2000" i="1" dirty="0" err="1"/>
              <a:t>ergaster</a:t>
            </a:r>
            <a:r>
              <a:rPr lang="en-AU" sz="2000" dirty="0"/>
              <a:t> (often reclassified as African </a:t>
            </a:r>
            <a:r>
              <a:rPr lang="en-AU" sz="2000" i="1" dirty="0"/>
              <a:t>Homo erectus</a:t>
            </a:r>
            <a:r>
              <a:rPr lang="en-AU" sz="2000" dirty="0"/>
              <a:t>)</a:t>
            </a:r>
            <a:endParaRPr lang="en-AU" sz="2000" i="1" dirty="0"/>
          </a:p>
          <a:p>
            <a:pPr lvl="1"/>
            <a:endParaRPr lang="en-AU" sz="2000" dirty="0"/>
          </a:p>
          <a:p>
            <a:pPr lvl="1"/>
            <a:endParaRPr lang="en-AU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4000" y="113691"/>
            <a:ext cx="1008888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b="1" i="1" dirty="0" smtClean="0">
                <a:latin typeface="+mn-lt"/>
              </a:rPr>
              <a:t>Homo erectus</a:t>
            </a:r>
            <a:r>
              <a:rPr lang="en-AU" sz="3600" b="1" dirty="0" smtClean="0">
                <a:latin typeface="+mn-lt"/>
              </a:rPr>
              <a:t> – Fossil Record</a:t>
            </a:r>
            <a:endParaRPr lang="en-AU" sz="3600" b="1" dirty="0">
              <a:latin typeface="+mn-lt"/>
            </a:endParaRPr>
          </a:p>
        </p:txBody>
      </p:sp>
      <p:pic>
        <p:nvPicPr>
          <p:cNvPr id="6146" name="Picture 2" descr="KNM-WT 15000 | The Smithsonian Institution&amp;#39;s Human Origins Progr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694" y="466736"/>
            <a:ext cx="3211689" cy="481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6488668"/>
            <a:ext cx="7038975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 i="1" dirty="0" smtClean="0"/>
              <a:t>Learning Aim: Briefly outline aspects of the fossil record for Homo erectus.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313385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55" y="0"/>
            <a:ext cx="8972201" cy="6435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488668"/>
            <a:ext cx="7038975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 i="1" dirty="0" smtClean="0"/>
              <a:t>Learning Aim: Briefly outline aspects of the fossil record for Homo erectus.</a:t>
            </a:r>
            <a:endParaRPr lang="en-AU" i="1" dirty="0"/>
          </a:p>
        </p:txBody>
      </p:sp>
      <p:pic>
        <p:nvPicPr>
          <p:cNvPr id="8194" name="Picture 2" descr="Turkana Bo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825" y="516492"/>
            <a:ext cx="2095500" cy="597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80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3EA20ED-7E3B-4619-8489-433D45EA792E}"/>
</file>

<file path=customXml/itemProps2.xml><?xml version="1.0" encoding="utf-8"?>
<ds:datastoreItem xmlns:ds="http://schemas.openxmlformats.org/officeDocument/2006/customXml" ds:itemID="{E4356CAE-D196-4A05-875E-7E12ADA5DC43}"/>
</file>

<file path=customXml/itemProps3.xml><?xml version="1.0" encoding="utf-8"?>
<ds:datastoreItem xmlns:ds="http://schemas.openxmlformats.org/officeDocument/2006/customXml" ds:itemID="{B65205D2-551B-4054-B553-06E0D3A0B5D6}"/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836</Words>
  <Application>Microsoft Office PowerPoint</Application>
  <PresentationFormat>Widescreen</PresentationFormat>
  <Paragraphs>121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Human Ancestors: Homo habilis, Homo erectus</vt:lpstr>
      <vt:lpstr>PowerPoint Presentation</vt:lpstr>
      <vt:lpstr>PowerPoint Presentation</vt:lpstr>
      <vt:lpstr>Homo habilis – Fossil Record</vt:lpstr>
      <vt:lpstr>Homo habilis – Anatomy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Education Western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BYRNE Robin [Belmont City College]</dc:creator>
  <cp:lastModifiedBy>BYRNE Robin [Belmont City College]</cp:lastModifiedBy>
  <cp:revision>24</cp:revision>
  <dcterms:created xsi:type="dcterms:W3CDTF">2021-08-28T00:29:48Z</dcterms:created>
  <dcterms:modified xsi:type="dcterms:W3CDTF">2021-09-02T01:44:16Z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</Properties>
</file>